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28fb554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28fb554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03379956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03379956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2763693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2763693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e994bee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e994bee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1dde26e0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1dde26e0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173d3cca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173d3cca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1dde26e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1dde26e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0830870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d083087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19ef449b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19ef449b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173d3cc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173d3cc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830870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083087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173d3cca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173d3cca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1e994be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1e994be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b6d3eee1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db6d3eee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b6d3eee1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db6d3eee1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03379956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03379956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03379956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03379956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03379956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03379956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03379956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03379956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173d3cca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173d3cca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03379956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03379956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1e994be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1e994be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A0A0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rxiv.org/abs/2401.15963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hadertoy.com/view/McVXWW" TargetMode="External"/><Relationship Id="rId4" Type="http://schemas.openxmlformats.org/officeDocument/2006/relationships/hyperlink" Target="https://www.shadertoy.com/view/McVXWW" TargetMode="External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hadertoy.com/view/XcVSzK" TargetMode="External"/><Relationship Id="rId4" Type="http://schemas.openxmlformats.org/officeDocument/2006/relationships/hyperlink" Target="https://www.shadertoy.com/view/4cKXRK" TargetMode="External"/><Relationship Id="rId5" Type="http://schemas.openxmlformats.org/officeDocument/2006/relationships/hyperlink" Target="https://www.shadertoy.com/view/4fVXRK" TargetMode="External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github.com/codefuse-ai/Awesome-Code-LLM" TargetMode="External"/><Relationship Id="rId4" Type="http://schemas.openxmlformats.org/officeDocument/2006/relationships/hyperlink" Target="https://tabby.tabbyml.com/blog/2023/11/13/model-evaluation" TargetMode="External"/><Relationship Id="rId5" Type="http://schemas.openxmlformats.org/officeDocument/2006/relationships/hyperlink" Target="http://hf.co/Vipitis" TargetMode="External"/><Relationship Id="rId6" Type="http://schemas.openxmlformats.org/officeDocument/2006/relationships/hyperlink" Target="https://huggingface.co/collections/Vipitis/code-evaluation-6530478d8e4767ecfe1bc489" TargetMode="External"/><Relationship Id="rId7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ivecodebench.github.io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penai.com/research/gpt-4" TargetMode="External"/><Relationship Id="rId4" Type="http://schemas.openxmlformats.org/officeDocument/2006/relationships/image" Target="../media/image1.png"/><Relationship Id="rId11" Type="http://schemas.openxmlformats.org/officeDocument/2006/relationships/image" Target="../media/image14.png"/><Relationship Id="rId10" Type="http://schemas.openxmlformats.org/officeDocument/2006/relationships/hyperlink" Target="https://twitter.com/ThePrimeagen/status/1764662344846610782" TargetMode="External"/><Relationship Id="rId9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hyperlink" Target="https://aka.ms/phi3blog-april" TargetMode="External"/><Relationship Id="rId7" Type="http://schemas.openxmlformats.org/officeDocument/2006/relationships/image" Target="../media/image31.png"/><Relationship Id="rId8" Type="http://schemas.openxmlformats.org/officeDocument/2006/relationships/hyperlink" Target="https://llama.meta.com/llama3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rxiv.org/abs/2311.07989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rxiv.org/abs/2401.05566" TargetMode="External"/><Relationship Id="rId4" Type="http://schemas.openxmlformats.org/officeDocument/2006/relationships/hyperlink" Target="https://vulcan.io/blog/ai-hallucinations-package-risk" TargetMode="External"/><Relationship Id="rId5" Type="http://schemas.openxmlformats.org/officeDocument/2006/relationships/hyperlink" Target="https://twitter.com/EliasDaler/status/1758065480307225028" TargetMode="External"/><Relationship Id="rId6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bigcode-project/bigcode-evaluation-harness/issues/220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hadertoy.com/view/XcVSzK" TargetMode="External"/><Relationship Id="rId4" Type="http://schemas.openxmlformats.org/officeDocument/2006/relationships/image" Target="../media/image23.png"/><Relationship Id="rId10" Type="http://schemas.openxmlformats.org/officeDocument/2006/relationships/image" Target="../media/image27.png"/><Relationship Id="rId9" Type="http://schemas.openxmlformats.org/officeDocument/2006/relationships/hyperlink" Target="https://www.shadertoy.com/view/4fVXRK" TargetMode="External"/><Relationship Id="rId5" Type="http://schemas.openxmlformats.org/officeDocument/2006/relationships/hyperlink" Target="https://www.shadertoy.com/view/McVXWW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www.shadertoy.com/view/4cKXRK" TargetMode="External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Jan.Kels@hhu.de" TargetMode="External"/><Relationship Id="rId4" Type="http://schemas.openxmlformats.org/officeDocument/2006/relationships/hyperlink" Target="https://huggingface.co/Vipitis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uggingface.co/spaces/m-ric/beam_search_visualizer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xiv.org/abs/2107.03374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arxiv.org/abs/2401.03855" TargetMode="External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abs/2305.01210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Limitations of Coding Benchmarks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linguists try software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quick look at 2 proposals from the literature</a:t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Code </a:t>
            </a:r>
            <a:r>
              <a:rPr lang="en-GB"/>
              <a:t>editing (bugfixing, optimization, documentation: NoFunEval, HumanEvalFix)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Repo scale, like github issues to PR (SWE bench, RepoBench, CrossCodeEval)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Empirical data (TabbyLM leaderboard)</a:t>
            </a:r>
            <a:endParaRPr/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Code Editing and Comprehension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Editing and classification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Bug fixing, optimization, security, maintainability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Most models can edit, but not comprehend!</a:t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099" y="1017725"/>
            <a:ext cx="2819200" cy="3645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2738" y="2245400"/>
            <a:ext cx="2238524" cy="2393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148" name="Google Shape;1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300" y="2245400"/>
            <a:ext cx="2118819" cy="2393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SWE-Bench: Repository level Code changes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570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Created from real world github issue - PR pairs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Feature Requests or Bug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Requires multiple files, allows retriever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Feedback from errors (?)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Submit a .patch, not </a:t>
            </a:r>
            <a:r>
              <a:rPr lang="en-GB"/>
              <a:t>rewrite</a:t>
            </a:r>
            <a:r>
              <a:rPr lang="en-GB"/>
              <a:t> the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Already used in marketing (Devin)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Currently really low scores (max is </a:t>
            </a:r>
            <a:r>
              <a:rPr lang="en-GB"/>
              <a:t>12.47</a:t>
            </a:r>
            <a:r>
              <a:rPr lang="en-GB"/>
              <a:t>%)</a:t>
            </a:r>
            <a:endParaRPr/>
          </a:p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117" y="1017725"/>
            <a:ext cx="2819183" cy="36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Proposal</a:t>
            </a:r>
            <a:r>
              <a:rPr lang="en-GB"/>
              <a:t>: coding art!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Live demo: wug sequel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https://www.shadertoy.com/view/McVXWW</a:t>
            </a:r>
            <a:r>
              <a:rPr lang="en-GB"/>
              <a:t> </a:t>
            </a:r>
            <a:endParaRPr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491865"/>
            <a:ext cx="8520598" cy="31713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ShaderEval-2: Function Completion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443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Functions need to be </a:t>
            </a:r>
            <a:r>
              <a:rPr lang="en-GB"/>
              <a:t>syntactically</a:t>
            </a:r>
            <a:r>
              <a:rPr lang="en-GB"/>
              <a:t> sound but are semantically free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Instructions from docstrings(kinda)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4 Types of Code Clones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rendered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 are “better”, most are “worse”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does one evaluate “creativity”?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Examples of LLMs trying to do a </a:t>
            </a:r>
            <a:r>
              <a:rPr b="1" lang="en-GB"/>
              <a:t>wug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Copilot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Llama3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Mixtral</a:t>
            </a:r>
            <a:r>
              <a:rPr lang="en-GB"/>
              <a:t>;</a:t>
            </a:r>
            <a:endParaRPr/>
          </a:p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6300" y="1017737"/>
            <a:ext cx="4086101" cy="3760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1152475"/>
            <a:ext cx="395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I</a:t>
            </a:r>
            <a:r>
              <a:rPr lang="en-GB" sz="2000"/>
              <a:t>mage references as hyperlinks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Survey paper repository: 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github.com/codefuse-ai/Awesome-Code-LLM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https://tabby.tabbyml.com/blog/2023/11/13/model-evaluation</a:t>
            </a:r>
            <a:r>
              <a:rPr lang="en-GB" sz="2000"/>
              <a:t> 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My reading list on the topic: </a:t>
            </a:r>
            <a:r>
              <a:rPr lang="en-GB" sz="2000" u="sng">
                <a:solidFill>
                  <a:schemeClr val="hlink"/>
                </a:solidFill>
                <a:hlinkClick r:id="rId5"/>
              </a:rPr>
              <a:t>hf.co/Vipitis</a:t>
            </a:r>
            <a:r>
              <a:rPr lang="en-GB" sz="2000"/>
              <a:t>: Code Evaluation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Further Reading</a:t>
            </a:r>
            <a:endParaRPr/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p2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1719" t="0"/>
          <a:stretch/>
        </p:blipFill>
        <p:spPr>
          <a:xfrm>
            <a:off x="4266675" y="1152475"/>
            <a:ext cx="4754474" cy="3510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Concluding…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One</a:t>
            </a:r>
            <a:r>
              <a:rPr lang="en-GB"/>
              <a:t> coding benchmark is widely used: HumanEval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Bigger number better</a:t>
            </a:r>
            <a:r>
              <a:rPr lang="en-GB"/>
              <a:t> doesn’t indicate real word usability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Various new concepts have been proposed, but not yet adopted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ShaderEval looks at “creative” coding, without a single correct solution!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… more research is needed</a:t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Bonus 0:Metric and first results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473" y="445025"/>
            <a:ext cx="3493827" cy="412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4260299" cy="3789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Bonus 1: Contamination (LiveCodeBench)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tag problems with release date to spot </a:t>
            </a:r>
            <a:r>
              <a:rPr lang="en-GB"/>
              <a:t>potential</a:t>
            </a:r>
            <a:r>
              <a:rPr lang="en-GB"/>
              <a:t> contamination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Maybe accidental (research papers)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Libraries change over time!</a:t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4" name="Google Shape;204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84511"/>
            <a:ext cx="4924349" cy="63618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205" name="Google Shape;20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050" y="1664825"/>
            <a:ext cx="3596250" cy="29040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are we here?</a:t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4550"/>
            <a:ext cx="5897625" cy="269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1900" y="194552"/>
            <a:ext cx="5400392" cy="47965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19050">
              <a:srgbClr val="000000"/>
            </a:outerShdw>
          </a:effectLst>
        </p:spPr>
      </p:pic>
      <p:pic>
        <p:nvPicPr>
          <p:cNvPr id="64" name="Google Shape;64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5845" y="562425"/>
            <a:ext cx="6286456" cy="4428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65" name="Google Shape;65;p1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700" y="673175"/>
            <a:ext cx="7676298" cy="43179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66" name="Google Shape;66;p14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6155" l="0" r="0" t="6155"/>
          <a:stretch/>
        </p:blipFill>
        <p:spPr>
          <a:xfrm>
            <a:off x="1125002" y="562431"/>
            <a:ext cx="6588401" cy="2635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Bonus 2: Saturation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benchmark is nearly reaching 100%, so it’s no longer useful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what point do you call this “superhuman”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Happens in natural language too (Tedeschi, 2023), SWE-Bench refs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Should benchmarks stay static?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2071" l="4475" r="5296" t="6256"/>
          <a:stretch/>
        </p:blipFill>
        <p:spPr>
          <a:xfrm>
            <a:off x="4572000" y="2326067"/>
            <a:ext cx="4260300" cy="22428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Bonus 3: Security - for who?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11700" y="1152475"/>
            <a:ext cx="513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Sleeper models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fake libraries that get hijacked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Insecure code (when deployed)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Malicious</a:t>
            </a:r>
            <a:r>
              <a:rPr lang="en-GB"/>
              <a:t> code that steals your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Breaks your computer??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 language models to find and exploit security flaws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Fix security issues</a:t>
            </a:r>
            <a:endParaRPr/>
          </a:p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p3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622" r="0" t="0"/>
          <a:stretch/>
        </p:blipFill>
        <p:spPr>
          <a:xfrm>
            <a:off x="5446351" y="1017725"/>
            <a:ext cx="3385950" cy="3551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Bonus 4: </a:t>
            </a:r>
            <a:r>
              <a:rPr lang="en-GB"/>
              <a:t>reproducibility crisis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Generation parameters are not static, or disclosed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Sometimes the instruct model is used with a prompt - but not disclosed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Models behind APIs are not controllable (pre-/postprocessing, tuning)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9" name="Google Shape;229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911" y="2154927"/>
            <a:ext cx="7532175" cy="2508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Backup slides #1: LLM’s wug:</a:t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7" name="Google Shape;237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260301" cy="17041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238" name="Google Shape;238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52487"/>
            <a:ext cx="4260301" cy="17040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239" name="Google Shape;239;p3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1" y="2864750"/>
            <a:ext cx="4260312" cy="1704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240" name="Google Shape;240;p3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7" y="2864750"/>
            <a:ext cx="4260292" cy="1704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About me ( the recursive slide)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378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Jan.Kels@hhu.de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BA CL in HHU Düsseldorf!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@Vipitis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Research </a:t>
            </a:r>
            <a:r>
              <a:rPr lang="en-GB"/>
              <a:t>interest</a:t>
            </a:r>
            <a:r>
              <a:rPr lang="en-GB"/>
              <a:t>: code </a:t>
            </a:r>
            <a:r>
              <a:rPr lang="en-GB"/>
              <a:t>generation</a:t>
            </a:r>
            <a:r>
              <a:rPr lang="en-GB"/>
              <a:t>, computer graphics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Hobbies: Counter-Strike, Thermal Cameras and Chess!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English/German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551" y="1017727"/>
            <a:ext cx="4735750" cy="3551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825" y="1860625"/>
            <a:ext cx="324549" cy="3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3375" y="1860625"/>
            <a:ext cx="324550" cy="3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goal here?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Understand what these numbers mean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Realize there is limitations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Learn about some alternatives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My proposal for creative coding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Discuss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language model? 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Autocorrect to BERT to Llama3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Assign a probability to every sequence (natural language, code,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 intelligent, not sentient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Autoregressive generation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674025"/>
            <a:ext cx="8520600" cy="10656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SOTA: </a:t>
            </a:r>
            <a:r>
              <a:rPr b="1" lang="en-GB"/>
              <a:t>Code </a:t>
            </a:r>
            <a:r>
              <a:rPr b="1" lang="en-GB"/>
              <a:t>Completion</a:t>
            </a:r>
            <a:r>
              <a:rPr lang="en-GB"/>
              <a:t> in </a:t>
            </a:r>
            <a:r>
              <a:rPr i="1" lang="en-GB"/>
              <a:t>HumanEval</a:t>
            </a:r>
            <a:endParaRPr b="1" i="1"/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126" y="1017725"/>
            <a:ext cx="2819175" cy="3645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570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Given a function name and docstring, model generates the function body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Tests it against unit-tests (known Input, Output)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Report </a:t>
            </a:r>
            <a:r>
              <a:rPr i="1" lang="en-GB"/>
              <a:t>pass@k</a:t>
            </a:r>
            <a:r>
              <a:rPr lang="en-GB"/>
              <a:t> passing rate, nowadays k=1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164 Problems, all in Python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95" y="2999359"/>
            <a:ext cx="5136124" cy="12577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 (related work)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MBPP</a:t>
            </a:r>
            <a:r>
              <a:rPr lang="en-GB"/>
              <a:t>: more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MathQA-Python</a:t>
            </a:r>
            <a:r>
              <a:rPr lang="en-GB"/>
              <a:t>: mathematical problems as coding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MultiPL-E</a:t>
            </a:r>
            <a:r>
              <a:rPr lang="en-GB"/>
              <a:t>: more programming languages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DS-1000</a:t>
            </a:r>
            <a:r>
              <a:rPr lang="en-GB"/>
              <a:t>: Data-</a:t>
            </a:r>
            <a:r>
              <a:rPr lang="en-GB"/>
              <a:t>Science</a:t>
            </a:r>
            <a:r>
              <a:rPr lang="en-GB"/>
              <a:t> related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Many more, plenty of variants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Problems?!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423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Programming is more than writing easy standalone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contamination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Sampling strategies, model shift?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Saturation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22621" l="8186" r="1756" t="7943"/>
          <a:stretch/>
        </p:blipFill>
        <p:spPr>
          <a:xfrm>
            <a:off x="4545900" y="1017725"/>
            <a:ext cx="4286250" cy="1548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116" name="Google Shape;116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33417" l="0" r="0" t="0"/>
          <a:stretch/>
        </p:blipFill>
        <p:spPr>
          <a:xfrm>
            <a:off x="1649475" y="2878350"/>
            <a:ext cx="5845050" cy="194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Problem: a scale of difficulty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570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Easy: “Adding two numbers”, “</a:t>
            </a:r>
            <a:r>
              <a:rPr lang="en-GB"/>
              <a:t>length</a:t>
            </a:r>
            <a:r>
              <a:rPr lang="en-GB"/>
              <a:t> of a string”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Hard: “Tribonacci sequence”, “n-th prime Fibonacci number”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LOG SCALE!</a:t>
            </a:r>
            <a:endParaRPr b="1"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093" y="1017725"/>
            <a:ext cx="2819208" cy="3645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488950"/>
            <a:ext cx="5327700" cy="2079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020200"/>
      </a:lt1>
      <a:dk2>
        <a:srgbClr val="040404"/>
      </a:dk2>
      <a:lt2>
        <a:srgbClr val="FBFBFB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